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3"/>
  </p:notesMasterIdLst>
  <p:sldIdLst>
    <p:sldId id="256" r:id="rId5"/>
    <p:sldId id="259" r:id="rId6"/>
    <p:sldId id="257" r:id="rId7"/>
    <p:sldId id="260" r:id="rId8"/>
    <p:sldId id="261" r:id="rId9"/>
    <p:sldId id="263" r:id="rId10"/>
    <p:sldId id="265" r:id="rId11"/>
    <p:sldId id="264" r:id="rId12"/>
    <p:sldId id="266" r:id="rId13"/>
    <p:sldId id="267" r:id="rId14"/>
    <p:sldId id="270" r:id="rId15"/>
    <p:sldId id="278" r:id="rId16"/>
    <p:sldId id="301" r:id="rId17"/>
    <p:sldId id="282" r:id="rId18"/>
    <p:sldId id="281" r:id="rId19"/>
    <p:sldId id="293" r:id="rId20"/>
    <p:sldId id="272" r:id="rId21"/>
    <p:sldId id="284" r:id="rId22"/>
    <p:sldId id="277" r:id="rId23"/>
    <p:sldId id="302" r:id="rId24"/>
    <p:sldId id="274" r:id="rId25"/>
    <p:sldId id="299" r:id="rId26"/>
    <p:sldId id="297" r:id="rId27"/>
    <p:sldId id="300" r:id="rId28"/>
    <p:sldId id="285" r:id="rId29"/>
    <p:sldId id="280" r:id="rId30"/>
    <p:sldId id="287" r:id="rId31"/>
    <p:sldId id="296" r:id="rId32"/>
    <p:sldId id="286" r:id="rId33"/>
    <p:sldId id="288" r:id="rId34"/>
    <p:sldId id="290" r:id="rId35"/>
    <p:sldId id="289" r:id="rId36"/>
    <p:sldId id="294" r:id="rId37"/>
    <p:sldId id="295" r:id="rId38"/>
    <p:sldId id="291" r:id="rId39"/>
    <p:sldId id="271" r:id="rId40"/>
    <p:sldId id="262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4316825" y="788830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Metrics used: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1. </a:t>
            </a:r>
            <a:r>
              <a:rPr lang="en-US" sz="1200" dirty="0" err="1"/>
              <a:t>Levenshtein</a:t>
            </a:r>
            <a:r>
              <a:rPr lang="en-US" sz="1200" b="0" i="0" dirty="0">
                <a:effectLst/>
                <a:latin typeface="Google Sans"/>
              </a:rPr>
              <a:t> </a:t>
            </a:r>
            <a:r>
              <a:rPr lang="en-US" sz="1200" dirty="0"/>
              <a:t>distance</a:t>
            </a:r>
          </a:p>
          <a:p>
            <a:endParaRPr lang="en-US" sz="1200" dirty="0"/>
          </a:p>
          <a:p>
            <a:r>
              <a:rPr lang="en-US" sz="1200" dirty="0"/>
              <a:t>2. </a:t>
            </a:r>
            <a:r>
              <a:rPr lang="en-US" sz="1200" dirty="0" err="1"/>
              <a:t>Jarro</a:t>
            </a:r>
            <a:r>
              <a:rPr lang="en-US" sz="1200" dirty="0"/>
              <a:t>-Winkler distance</a:t>
            </a:r>
          </a:p>
          <a:p>
            <a:endParaRPr lang="en-US" sz="1200" dirty="0"/>
          </a:p>
          <a:p>
            <a:r>
              <a:rPr lang="en-US" sz="1200" dirty="0"/>
              <a:t>3. Cosine distance 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35A175C4-63D0-4EF3-2283-AA7DC079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1AFD2C3C-F24A-1797-5C0D-4199F77B4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801881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3FE0-8358-70D2-C1DE-01A86AD4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CE6D-14D2-10FA-60AB-FF5922C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FF2F-6ED4-3CE7-34C5-AE1BBC9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14EF-A0CC-8F73-12C4-97A7D618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DD91E-FD0D-2AEB-EA1A-BE9DBF654FD1}"/>
              </a:ext>
            </a:extLst>
          </p:cNvPr>
          <p:cNvGraphicFramePr>
            <a:graphicFrameLocks noGrp="1"/>
          </p:cNvGraphicFramePr>
          <p:nvPr/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484E97-F31A-2A09-DF2A-DA4DF7EA60BA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2B748D84-09AC-73E6-E382-69468006F576}"/>
              </a:ext>
            </a:extLst>
          </p:cNvPr>
          <p:cNvSpPr/>
          <p:nvPr/>
        </p:nvSpPr>
        <p:spPr>
          <a:xfrm>
            <a:off x="1169322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Edit distance + clustering still results in inconsistent grouping of tumors.</a:t>
            </a:r>
          </a:p>
        </p:txBody>
      </p:sp>
    </p:spTree>
    <p:extLst>
      <p:ext uri="{BB962C8B-B14F-4D97-AF65-F5344CB8AC3E}">
        <p14:creationId xmlns:p14="http://schemas.microsoft.com/office/powerpoint/2010/main" val="423530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6"/>
            <a:ext cx="10806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99" y="0"/>
            <a:ext cx="7560133" cy="5596128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678CCD81-73A6-9CA4-60EB-65817745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07D85-B229-3F5A-CCBD-67AB25CAAA87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AAE1A-02AD-A130-E2CE-616F6922FC05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DF88-E52A-6891-2499-D7C99E7F965B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17DA2-6863-53A9-0982-6B8DD279DC61}"/>
              </a:ext>
            </a:extLst>
          </p:cNvPr>
          <p:cNvSpPr/>
          <p:nvPr/>
        </p:nvSpPr>
        <p:spPr>
          <a:xfrm>
            <a:off x="6511250" y="314451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3AED8-7EB4-4682-AEAE-0DB0C4D8B016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9B6C9-8123-B0C5-B35A-7AC17D59E7F4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F923C-5718-3659-FCAA-CABDF3693F52}"/>
              </a:ext>
            </a:extLst>
          </p:cNvPr>
          <p:cNvSpPr/>
          <p:nvPr/>
        </p:nvSpPr>
        <p:spPr>
          <a:xfrm>
            <a:off x="6511250" y="738349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499553"/>
              </p:ext>
            </p:extLst>
          </p:nvPr>
        </p:nvGraphicFramePr>
        <p:xfrm>
          <a:off x="387458" y="733816"/>
          <a:ext cx="7981627" cy="429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991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022636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3233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68588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249104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7367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40409695"/>
                  </a:ext>
                </a:extLst>
              </a:tr>
              <a:tr h="87367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aggressive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aggressive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819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Explore possibilities to tune clustering algorithms based on different tumor classes (e.g., hematological tumors, CNS tumors).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834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Deanne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Sangeeta Shukla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Elizabeth </a:t>
            </a:r>
            <a:r>
              <a:rPr lang="en-US" sz="2400" dirty="0" err="1"/>
              <a:t>Margolskee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08408897-48C8-882F-D281-EFC009B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2576090"/>
            <a:ext cx="2014779" cy="20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453317B8-6D5C-7F58-71AB-B1D1B426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67" y="2449955"/>
            <a:ext cx="1958090" cy="1958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CF06E-F82E-688A-7BDB-72C9637583D3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551FC-E2E1-BD26-C287-00CAF9B9E16A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7B8AD-63CE-E5D8-7932-552EB3C2CAB1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BB1DC7-4C5B-A4AB-545F-DB95F8BA4C09}"/>
              </a:ext>
            </a:extLst>
          </p:cNvPr>
          <p:cNvSpPr/>
          <p:nvPr/>
        </p:nvSpPr>
        <p:spPr>
          <a:xfrm>
            <a:off x="6810883" y="779034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20DA62-1FD2-AB5E-F163-7FB02AA77C9A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DBC3C-D8AB-B53D-9AE7-48786E8C5A5C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FEC15-67F0-32B1-C931-CCABF175F753}"/>
              </a:ext>
            </a:extLst>
          </p:cNvPr>
          <p:cNvSpPr/>
          <p:nvPr/>
        </p:nvSpPr>
        <p:spPr>
          <a:xfrm>
            <a:off x="1252455" y="329089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B2B2A2DE-4EAE-D024-3A1D-43E3DFF9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421068-E726-0EE5-1632-4D733633EFFF}"/>
              </a:ext>
            </a:extLst>
          </p:cNvPr>
          <p:cNvSpPr/>
          <p:nvPr/>
        </p:nvSpPr>
        <p:spPr>
          <a:xfrm>
            <a:off x="9715828" y="335538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FE0BC-35B7-A0F1-D9CD-B6FC0EBEC942}"/>
              </a:ext>
            </a:extLst>
          </p:cNvPr>
          <p:cNvSpPr/>
          <p:nvPr/>
        </p:nvSpPr>
        <p:spPr>
          <a:xfrm>
            <a:off x="9715828" y="299993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EE8F1-14FF-6191-8477-06F8F7ADFAD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C43EC-97BB-29DE-8E53-109718A52F67}"/>
              </a:ext>
            </a:extLst>
          </p:cNvPr>
          <p:cNvSpPr/>
          <p:nvPr/>
        </p:nvSpPr>
        <p:spPr>
          <a:xfrm>
            <a:off x="8469488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FB7B8-5748-C4C9-1EEB-B203EA32D928}"/>
              </a:ext>
            </a:extLst>
          </p:cNvPr>
          <p:cNvSpPr/>
          <p:nvPr/>
        </p:nvSpPr>
        <p:spPr>
          <a:xfrm>
            <a:off x="6695269" y="501646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6A6C1-99C5-18A8-FF95-BBD30CC0047C}"/>
              </a:ext>
            </a:extLst>
          </p:cNvPr>
          <p:cNvSpPr/>
          <p:nvPr/>
        </p:nvSpPr>
        <p:spPr>
          <a:xfrm>
            <a:off x="6695269" y="5346237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42E0-E3D1-61D1-5A32-8CAE71EBA506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D58D1867-FB95-AD5E-B721-E5609197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2600830"/>
            <a:ext cx="2064159" cy="2064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85F707-72DE-2DEC-9081-7C90705B6DDF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9D98D-2114-EA15-1549-916BBA806E7B}"/>
              </a:ext>
            </a:extLst>
          </p:cNvPr>
          <p:cNvSpPr/>
          <p:nvPr/>
        </p:nvSpPr>
        <p:spPr>
          <a:xfrm>
            <a:off x="9924427" y="3356702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63A4-6B1F-4B6D-1B1A-5EFC3A452161}"/>
              </a:ext>
            </a:extLst>
          </p:cNvPr>
          <p:cNvSpPr/>
          <p:nvPr/>
        </p:nvSpPr>
        <p:spPr>
          <a:xfrm>
            <a:off x="9924427" y="296666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D09A5-4097-8981-CB51-F4D457F6230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7A085-A494-E5A4-C630-834A3186C88C}"/>
              </a:ext>
            </a:extLst>
          </p:cNvPr>
          <p:cNvSpPr/>
          <p:nvPr/>
        </p:nvSpPr>
        <p:spPr>
          <a:xfrm>
            <a:off x="8454231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731F57-4E58-3E10-004B-5190CC2EDBFB}"/>
              </a:ext>
            </a:extLst>
          </p:cNvPr>
          <p:cNvSpPr/>
          <p:nvPr/>
        </p:nvSpPr>
        <p:spPr>
          <a:xfrm>
            <a:off x="6794763" y="519469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10AFC-2B87-116D-D1A4-CC98A97F75E8}"/>
              </a:ext>
            </a:extLst>
          </p:cNvPr>
          <p:cNvSpPr/>
          <p:nvPr/>
        </p:nvSpPr>
        <p:spPr>
          <a:xfrm>
            <a:off x="6810883" y="5590019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F4FCE-7C8E-3C79-3012-BDB42ADEDD6C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conditions/diseases.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C2B1627-7766-41C5-E844-8AF82E6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" y="1134384"/>
            <a:ext cx="10343992" cy="4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1799"/>
              </p:ext>
            </p:extLst>
          </p:nvPr>
        </p:nvGraphicFramePr>
        <p:xfrm>
          <a:off x="232756" y="681963"/>
          <a:ext cx="11366833" cy="471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cohort,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3852</Words>
  <Application>Microsoft Macintosh PowerPoint</Application>
  <PresentationFormat>Widescreen</PresentationFormat>
  <Paragraphs>573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BACKGROUND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36</cp:revision>
  <dcterms:created xsi:type="dcterms:W3CDTF">2018-01-25T18:17:50Z</dcterms:created>
  <dcterms:modified xsi:type="dcterms:W3CDTF">2024-03-11T16:54:03Z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